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04" autoAdjust="0"/>
  </p:normalViewPr>
  <p:slideViewPr>
    <p:cSldViewPr>
      <p:cViewPr varScale="1">
        <p:scale>
          <a:sx n="103" d="100"/>
          <a:sy n="103" d="100"/>
        </p:scale>
        <p:origin x="-210" y="-84"/>
      </p:cViewPr>
      <p:guideLst>
        <p:guide orient="horz" pos="2160"/>
        <p:guide pos="2880"/>
      </p:guideLst>
    </p:cSldViewPr>
  </p:slideViewPr>
  <p:outlineViewPr>
    <p:cViewPr>
      <p:scale>
        <a:sx n="33" d="100"/>
        <a:sy n="33" d="100"/>
      </p:scale>
      <p:origin x="0" y="70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FF484B-D04E-4518-B641-E966A154F24A}" type="datetimeFigureOut">
              <a:rPr lang="en-GB" smtClean="0"/>
              <a:t>07/06/2011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CF967E-8AD8-46CF-B887-9C778F510CA3}" type="slidenum">
              <a:rPr lang="en-GB" smtClean="0"/>
              <a:t>‹#›</a:t>
            </a:fld>
            <a:endParaRPr lang="en-GB"/>
          </a:p>
        </p:txBody>
      </p:sp>
    </p:spTree>
    <p:extLst>
      <p:ext uri="{BB962C8B-B14F-4D97-AF65-F5344CB8AC3E}">
        <p14:creationId xmlns:p14="http://schemas.microsoft.com/office/powerpoint/2010/main" val="3983546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5BCF967E-8AD8-46CF-B887-9C778F510CA3}" type="slidenum">
              <a:rPr lang="en-GB" smtClean="0"/>
              <a:t>6</a:t>
            </a:fld>
            <a:endParaRPr lang="en-GB"/>
          </a:p>
        </p:txBody>
      </p:sp>
    </p:spTree>
    <p:extLst>
      <p:ext uri="{BB962C8B-B14F-4D97-AF65-F5344CB8AC3E}">
        <p14:creationId xmlns:p14="http://schemas.microsoft.com/office/powerpoint/2010/main" val="729648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CF967E-8AD8-46CF-B887-9C778F510CA3}" type="slidenum">
              <a:rPr lang="en-GB" smtClean="0"/>
              <a:t>11</a:t>
            </a:fld>
            <a:endParaRPr lang="en-GB"/>
          </a:p>
        </p:txBody>
      </p:sp>
    </p:spTree>
    <p:extLst>
      <p:ext uri="{BB962C8B-B14F-4D97-AF65-F5344CB8AC3E}">
        <p14:creationId xmlns:p14="http://schemas.microsoft.com/office/powerpoint/2010/main" val="36737201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E0F9600-9DE0-463C-B358-DBFE975BF1D3}" type="datetimeFigureOut">
              <a:rPr lang="en-GB" smtClean="0"/>
              <a:t>07/06/2011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07A08-53DD-46C9-AE69-5E260399C629}" type="slidenum">
              <a:rPr lang="en-GB" smtClean="0"/>
              <a:t>‹#›</a:t>
            </a:fld>
            <a:endParaRPr lang="en-GB"/>
          </a:p>
        </p:txBody>
      </p:sp>
    </p:spTree>
    <p:extLst>
      <p:ext uri="{BB962C8B-B14F-4D97-AF65-F5344CB8AC3E}">
        <p14:creationId xmlns:p14="http://schemas.microsoft.com/office/powerpoint/2010/main" val="96647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0F9600-9DE0-463C-B358-DBFE975BF1D3}" type="datetimeFigureOut">
              <a:rPr lang="en-GB" smtClean="0"/>
              <a:t>07/06/2011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07A08-53DD-46C9-AE69-5E260399C629}" type="slidenum">
              <a:rPr lang="en-GB" smtClean="0"/>
              <a:t>‹#›</a:t>
            </a:fld>
            <a:endParaRPr lang="en-GB"/>
          </a:p>
        </p:txBody>
      </p:sp>
    </p:spTree>
    <p:extLst>
      <p:ext uri="{BB962C8B-B14F-4D97-AF65-F5344CB8AC3E}">
        <p14:creationId xmlns:p14="http://schemas.microsoft.com/office/powerpoint/2010/main" val="1723164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0F9600-9DE0-463C-B358-DBFE975BF1D3}" type="datetimeFigureOut">
              <a:rPr lang="en-GB" smtClean="0"/>
              <a:t>07/06/2011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07A08-53DD-46C9-AE69-5E260399C629}" type="slidenum">
              <a:rPr lang="en-GB" smtClean="0"/>
              <a:t>‹#›</a:t>
            </a:fld>
            <a:endParaRPr lang="en-GB"/>
          </a:p>
        </p:txBody>
      </p:sp>
    </p:spTree>
    <p:extLst>
      <p:ext uri="{BB962C8B-B14F-4D97-AF65-F5344CB8AC3E}">
        <p14:creationId xmlns:p14="http://schemas.microsoft.com/office/powerpoint/2010/main" val="194937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E0F9600-9DE0-463C-B358-DBFE975BF1D3}" type="datetimeFigureOut">
              <a:rPr lang="en-GB" smtClean="0"/>
              <a:t>07/06/2011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07A08-53DD-46C9-AE69-5E260399C629}" type="slidenum">
              <a:rPr lang="en-GB" smtClean="0"/>
              <a:t>‹#›</a:t>
            </a:fld>
            <a:endParaRPr lang="en-GB"/>
          </a:p>
        </p:txBody>
      </p:sp>
    </p:spTree>
    <p:extLst>
      <p:ext uri="{BB962C8B-B14F-4D97-AF65-F5344CB8AC3E}">
        <p14:creationId xmlns:p14="http://schemas.microsoft.com/office/powerpoint/2010/main" val="2531271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0F9600-9DE0-463C-B358-DBFE975BF1D3}" type="datetimeFigureOut">
              <a:rPr lang="en-GB" smtClean="0"/>
              <a:t>07/06/2011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007A08-53DD-46C9-AE69-5E260399C629}" type="slidenum">
              <a:rPr lang="en-GB" smtClean="0"/>
              <a:t>‹#›</a:t>
            </a:fld>
            <a:endParaRPr lang="en-GB"/>
          </a:p>
        </p:txBody>
      </p:sp>
    </p:spTree>
    <p:extLst>
      <p:ext uri="{BB962C8B-B14F-4D97-AF65-F5344CB8AC3E}">
        <p14:creationId xmlns:p14="http://schemas.microsoft.com/office/powerpoint/2010/main" val="4128217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E0F9600-9DE0-463C-B358-DBFE975BF1D3}" type="datetimeFigureOut">
              <a:rPr lang="en-GB" smtClean="0"/>
              <a:t>07/06/2011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007A08-53DD-46C9-AE69-5E260399C629}" type="slidenum">
              <a:rPr lang="en-GB" smtClean="0"/>
              <a:t>‹#›</a:t>
            </a:fld>
            <a:endParaRPr lang="en-GB"/>
          </a:p>
        </p:txBody>
      </p:sp>
    </p:spTree>
    <p:extLst>
      <p:ext uri="{BB962C8B-B14F-4D97-AF65-F5344CB8AC3E}">
        <p14:creationId xmlns:p14="http://schemas.microsoft.com/office/powerpoint/2010/main" val="195929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E0F9600-9DE0-463C-B358-DBFE975BF1D3}" type="datetimeFigureOut">
              <a:rPr lang="en-GB" smtClean="0"/>
              <a:t>07/06/2011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007A08-53DD-46C9-AE69-5E260399C629}" type="slidenum">
              <a:rPr lang="en-GB" smtClean="0"/>
              <a:t>‹#›</a:t>
            </a:fld>
            <a:endParaRPr lang="en-GB"/>
          </a:p>
        </p:txBody>
      </p:sp>
    </p:spTree>
    <p:extLst>
      <p:ext uri="{BB962C8B-B14F-4D97-AF65-F5344CB8AC3E}">
        <p14:creationId xmlns:p14="http://schemas.microsoft.com/office/powerpoint/2010/main" val="2675326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E0F9600-9DE0-463C-B358-DBFE975BF1D3}" type="datetimeFigureOut">
              <a:rPr lang="en-GB" smtClean="0"/>
              <a:t>07/06/2011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007A08-53DD-46C9-AE69-5E260399C629}" type="slidenum">
              <a:rPr lang="en-GB" smtClean="0"/>
              <a:t>‹#›</a:t>
            </a:fld>
            <a:endParaRPr lang="en-GB"/>
          </a:p>
        </p:txBody>
      </p:sp>
    </p:spTree>
    <p:extLst>
      <p:ext uri="{BB962C8B-B14F-4D97-AF65-F5344CB8AC3E}">
        <p14:creationId xmlns:p14="http://schemas.microsoft.com/office/powerpoint/2010/main" val="3285161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F9600-9DE0-463C-B358-DBFE975BF1D3}" type="datetimeFigureOut">
              <a:rPr lang="en-GB" smtClean="0"/>
              <a:t>07/06/2011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007A08-53DD-46C9-AE69-5E260399C629}" type="slidenum">
              <a:rPr lang="en-GB" smtClean="0"/>
              <a:t>‹#›</a:t>
            </a:fld>
            <a:endParaRPr lang="en-GB"/>
          </a:p>
        </p:txBody>
      </p:sp>
    </p:spTree>
    <p:extLst>
      <p:ext uri="{BB962C8B-B14F-4D97-AF65-F5344CB8AC3E}">
        <p14:creationId xmlns:p14="http://schemas.microsoft.com/office/powerpoint/2010/main" val="4178837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F9600-9DE0-463C-B358-DBFE975BF1D3}" type="datetimeFigureOut">
              <a:rPr lang="en-GB" smtClean="0"/>
              <a:t>07/06/2011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007A08-53DD-46C9-AE69-5E260399C629}" type="slidenum">
              <a:rPr lang="en-GB" smtClean="0"/>
              <a:t>‹#›</a:t>
            </a:fld>
            <a:endParaRPr lang="en-GB"/>
          </a:p>
        </p:txBody>
      </p:sp>
    </p:spTree>
    <p:extLst>
      <p:ext uri="{BB962C8B-B14F-4D97-AF65-F5344CB8AC3E}">
        <p14:creationId xmlns:p14="http://schemas.microsoft.com/office/powerpoint/2010/main" val="155325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0F9600-9DE0-463C-B358-DBFE975BF1D3}" type="datetimeFigureOut">
              <a:rPr lang="en-GB" smtClean="0"/>
              <a:t>07/06/2011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007A08-53DD-46C9-AE69-5E260399C629}" type="slidenum">
              <a:rPr lang="en-GB" smtClean="0"/>
              <a:t>‹#›</a:t>
            </a:fld>
            <a:endParaRPr lang="en-GB"/>
          </a:p>
        </p:txBody>
      </p:sp>
    </p:spTree>
    <p:extLst>
      <p:ext uri="{BB962C8B-B14F-4D97-AF65-F5344CB8AC3E}">
        <p14:creationId xmlns:p14="http://schemas.microsoft.com/office/powerpoint/2010/main" val="984067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F9600-9DE0-463C-B358-DBFE975BF1D3}" type="datetimeFigureOut">
              <a:rPr lang="en-GB" smtClean="0"/>
              <a:t>07/06/2011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07A08-53DD-46C9-AE69-5E260399C629}" type="slidenum">
              <a:rPr lang="en-GB" smtClean="0"/>
              <a:t>‹#›</a:t>
            </a:fld>
            <a:endParaRPr lang="en-GB"/>
          </a:p>
        </p:txBody>
      </p:sp>
    </p:spTree>
    <p:extLst>
      <p:ext uri="{BB962C8B-B14F-4D97-AF65-F5344CB8AC3E}">
        <p14:creationId xmlns:p14="http://schemas.microsoft.com/office/powerpoint/2010/main" val="2246498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pic>
        <p:nvPicPr>
          <p:cNvPr id="1026" name="Picture 2" descr="http://www.daviddarling.info/images/inside_the_human_e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700808"/>
            <a:ext cx="8640960" cy="508856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475656" y="124622"/>
            <a:ext cx="6048672"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Your Ear….</a:t>
            </a:r>
            <a:endParaRPr lang="en-US"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1476256" y="124622"/>
            <a:ext cx="6048672"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Your Ear….</a:t>
            </a:r>
            <a:endParaRPr lang="en-US"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10536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Operation could be fatal </a:t>
            </a:r>
          </a:p>
          <a:p>
            <a:r>
              <a:rPr lang="en-GB" dirty="0" smtClean="0"/>
              <a:t>Does not always work </a:t>
            </a:r>
          </a:p>
          <a:p>
            <a:r>
              <a:rPr lang="en-GB" dirty="0" smtClean="0"/>
              <a:t>Expensive !!!!!!!!!!!!</a:t>
            </a:r>
            <a:endParaRPr lang="en-GB" dirty="0"/>
          </a:p>
        </p:txBody>
      </p:sp>
      <p:sp>
        <p:nvSpPr>
          <p:cNvPr id="4" name="Title 3"/>
          <p:cNvSpPr>
            <a:spLocks noGrp="1"/>
          </p:cNvSpPr>
          <p:nvPr>
            <p:ph type="title"/>
          </p:nvPr>
        </p:nvSpPr>
        <p:spPr>
          <a:xfrm>
            <a:off x="0" y="430639"/>
            <a:ext cx="9144000"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What are the disadvantages ??</a:t>
            </a:r>
            <a:endParaRPr lang="en-U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3354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1</a:t>
            </a:r>
            <a:r>
              <a:rPr lang="en-GB" baseline="30000" dirty="0" smtClean="0"/>
              <a:t>st</a:t>
            </a:r>
            <a:r>
              <a:rPr lang="en-GB" dirty="0" smtClean="0"/>
              <a:t> person </a:t>
            </a:r>
          </a:p>
          <a:p>
            <a:r>
              <a:rPr lang="en-GB" dirty="0" smtClean="0"/>
              <a:t>Could be fatal, expensive, </a:t>
            </a:r>
          </a:p>
          <a:p>
            <a:endParaRPr lang="en-GB" dirty="0"/>
          </a:p>
          <a:p>
            <a:r>
              <a:rPr lang="en-GB" dirty="0" smtClean="0"/>
              <a:t>2</a:t>
            </a:r>
            <a:r>
              <a:rPr lang="en-GB" baseline="30000" dirty="0" smtClean="0"/>
              <a:t>nd</a:t>
            </a:r>
            <a:r>
              <a:rPr lang="en-GB" dirty="0" smtClean="0"/>
              <a:t> person </a:t>
            </a:r>
          </a:p>
          <a:p>
            <a:r>
              <a:rPr lang="en-GB" dirty="0" smtClean="0"/>
              <a:t>Brill, works, impressed </a:t>
            </a:r>
            <a:endParaRPr lang="en-GB" dirty="0"/>
          </a:p>
        </p:txBody>
      </p:sp>
      <p:sp>
        <p:nvSpPr>
          <p:cNvPr id="4" name="Title 3"/>
          <p:cNvSpPr>
            <a:spLocks noGrp="1"/>
          </p:cNvSpPr>
          <p:nvPr>
            <p:ph type="title"/>
          </p:nvPr>
        </p:nvSpPr>
        <p:spPr>
          <a:xfrm>
            <a:off x="457200" y="384473"/>
            <a:ext cx="82296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Views On The Implant…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062039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They don’t always  have to shout</a:t>
            </a:r>
          </a:p>
          <a:p>
            <a:r>
              <a:rPr lang="en-GB" dirty="0" smtClean="0"/>
              <a:t>Effects Bank </a:t>
            </a:r>
          </a:p>
          <a:p>
            <a:r>
              <a:rPr lang="en-GB" dirty="0" smtClean="0"/>
              <a:t>Improve life </a:t>
            </a:r>
            <a:endParaRPr lang="en-GB" dirty="0"/>
          </a:p>
        </p:txBody>
      </p:sp>
      <p:sp>
        <p:nvSpPr>
          <p:cNvPr id="4" name="Title 3"/>
          <p:cNvSpPr>
            <a:spLocks noGrp="1"/>
          </p:cNvSpPr>
          <p:nvPr>
            <p:ph type="title"/>
          </p:nvPr>
        </p:nvSpPr>
        <p:spPr>
          <a:xfrm>
            <a:off x="457200" y="-31025"/>
            <a:ext cx="8229600"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How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Deos</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It effect the parents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222454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70114693"/>
              </p:ext>
            </p:extLst>
          </p:nvPr>
        </p:nvGraphicFramePr>
        <p:xfrm>
          <a:off x="539552" y="836712"/>
          <a:ext cx="8208910" cy="5735490"/>
        </p:xfrm>
        <a:graphic>
          <a:graphicData uri="http://schemas.openxmlformats.org/drawingml/2006/table">
            <a:tbl>
              <a:tblPr/>
              <a:tblGrid>
                <a:gridCol w="3024336"/>
                <a:gridCol w="2757626"/>
                <a:gridCol w="1213474"/>
                <a:gridCol w="1213474"/>
              </a:tblGrid>
              <a:tr h="1502666">
                <a:tc>
                  <a:txBody>
                    <a:bodyPr/>
                    <a:lstStyle/>
                    <a:p>
                      <a:pPr algn="ctr"/>
                      <a:r>
                        <a:rPr lang="en-GB" sz="900" b="1" dirty="0">
                          <a:effectLst/>
                        </a:rPr>
                        <a:t>To get level</a:t>
                      </a:r>
                      <a:endParaRPr lang="en-GB" sz="1400" dirty="0">
                        <a:effectLst/>
                      </a:endParaRPr>
                    </a:p>
                  </a:txBody>
                  <a:tcPr marL="55195" marR="55195" marT="14310" marB="1431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100" b="1">
                          <a:effectLst/>
                        </a:rPr>
                        <a:t>You might:</a:t>
                      </a:r>
                      <a:endParaRPr lang="en-GB" sz="1400">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b="1">
                          <a:effectLst/>
                        </a:rPr>
                        <a:t>level</a:t>
                      </a:r>
                      <a:endParaRPr lang="en-GB" sz="1400">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300" b="1">
                          <a:effectLst/>
                        </a:rPr>
                        <a:t>Where in your presentation the information is found.</a:t>
                      </a:r>
                      <a:endParaRPr lang="en-GB" sz="1400">
                        <a:effectLst/>
                      </a:endParaRP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245">
                <a:tc rowSpan="3">
                  <a:txBody>
                    <a:bodyPr/>
                    <a:lstStyle/>
                    <a:p>
                      <a:pPr algn="ctr"/>
                      <a:r>
                        <a:rPr lang="en-GB" sz="1100" b="1" dirty="0">
                          <a:solidFill>
                            <a:srgbClr val="FF0000"/>
                          </a:solidFill>
                          <a:effectLst/>
                        </a:rPr>
                        <a:t>3</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100" dirty="0">
                          <a:solidFill>
                            <a:srgbClr val="FF0000"/>
                          </a:solidFill>
                          <a:effectLst/>
                        </a:rPr>
                        <a:t>State what a cochlea implant is</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r>
                        <a:rPr lang="en-GB" sz="900">
                          <a:solidFill>
                            <a:srgbClr val="FF0000"/>
                          </a:solidFill>
                          <a:effectLst/>
                        </a:rPr>
                        <a:t>3.0</a:t>
                      </a:r>
                      <a:endParaRPr lang="en-GB" sz="140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a:effectLst/>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314">
                <a:tc vMerge="1">
                  <a:txBody>
                    <a:bodyPr/>
                    <a:lstStyle/>
                    <a:p>
                      <a:endParaRPr lang="en-GB"/>
                    </a:p>
                  </a:txBody>
                  <a:tcPr/>
                </a:tc>
                <a:tc>
                  <a:txBody>
                    <a:bodyPr/>
                    <a:lstStyle/>
                    <a:p>
                      <a:pPr algn="l"/>
                      <a:r>
                        <a:rPr lang="en-GB" sz="1100" dirty="0">
                          <a:solidFill>
                            <a:srgbClr val="FF0000"/>
                          </a:solidFill>
                          <a:effectLst/>
                        </a:rPr>
                        <a:t>Explain simply why cochlea implants have been developed.</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GB" sz="900">
                          <a:solidFill>
                            <a:srgbClr val="FF0000"/>
                          </a:solidFill>
                          <a:effectLst/>
                        </a:rPr>
                        <a:t>3.3</a:t>
                      </a:r>
                      <a:endParaRPr lang="en-GB" sz="140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a:effectLst/>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314">
                <a:tc vMerge="1">
                  <a:txBody>
                    <a:bodyPr/>
                    <a:lstStyle/>
                    <a:p>
                      <a:endParaRPr lang="en-GB"/>
                    </a:p>
                  </a:txBody>
                  <a:tcPr/>
                </a:tc>
                <a:tc>
                  <a:txBody>
                    <a:bodyPr/>
                    <a:lstStyle/>
                    <a:p>
                      <a:pPr algn="l"/>
                      <a:r>
                        <a:rPr lang="en-GB" sz="1100" dirty="0">
                          <a:solidFill>
                            <a:srgbClr val="FF0000"/>
                          </a:solidFill>
                          <a:effectLst/>
                        </a:rPr>
                        <a:t>Identify which scientists will help with the cochlea implant. </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r>
                        <a:rPr lang="en-GB" sz="900">
                          <a:solidFill>
                            <a:srgbClr val="FF0000"/>
                          </a:solidFill>
                          <a:effectLst/>
                        </a:rPr>
                        <a:t>3.7</a:t>
                      </a:r>
                      <a:endParaRPr lang="en-GB" sz="140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a:effectLst/>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314">
                <a:tc rowSpan="3">
                  <a:txBody>
                    <a:bodyPr/>
                    <a:lstStyle/>
                    <a:p>
                      <a:pPr algn="ctr"/>
                      <a:r>
                        <a:rPr lang="en-GB" sz="1100" b="1" dirty="0">
                          <a:solidFill>
                            <a:srgbClr val="FF0000"/>
                          </a:solidFill>
                          <a:effectLst/>
                        </a:rPr>
                        <a:t>4</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100" dirty="0">
                          <a:solidFill>
                            <a:srgbClr val="FF0000"/>
                          </a:solidFill>
                          <a:effectLst/>
                        </a:rPr>
                        <a:t>Describe an advantage of having a cochlea implant.</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r>
                        <a:rPr lang="en-GB" sz="900">
                          <a:solidFill>
                            <a:srgbClr val="FF0000"/>
                          </a:solidFill>
                          <a:effectLst/>
                        </a:rPr>
                        <a:t>4.0</a:t>
                      </a:r>
                      <a:endParaRPr lang="en-GB" sz="140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a:effectLst/>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314">
                <a:tc vMerge="1">
                  <a:txBody>
                    <a:bodyPr/>
                    <a:lstStyle/>
                    <a:p>
                      <a:endParaRPr lang="en-GB"/>
                    </a:p>
                  </a:txBody>
                  <a:tcPr/>
                </a:tc>
                <a:tc>
                  <a:txBody>
                    <a:bodyPr/>
                    <a:lstStyle/>
                    <a:p>
                      <a:pPr algn="l"/>
                      <a:r>
                        <a:rPr lang="en-GB" sz="1100" dirty="0">
                          <a:solidFill>
                            <a:srgbClr val="FF0000"/>
                          </a:solidFill>
                          <a:effectLst/>
                        </a:rPr>
                        <a:t>Describe a disadvantage of having a cochlea implant. </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GB" sz="900" dirty="0">
                          <a:solidFill>
                            <a:srgbClr val="FF0000"/>
                          </a:solidFill>
                          <a:effectLst/>
                        </a:rPr>
                        <a:t>4.3</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a:effectLst/>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314">
                <a:tc vMerge="1">
                  <a:txBody>
                    <a:bodyPr/>
                    <a:lstStyle/>
                    <a:p>
                      <a:endParaRPr lang="en-GB"/>
                    </a:p>
                  </a:txBody>
                  <a:tcPr/>
                </a:tc>
                <a:tc>
                  <a:txBody>
                    <a:bodyPr/>
                    <a:lstStyle/>
                    <a:p>
                      <a:pPr algn="l"/>
                      <a:r>
                        <a:rPr lang="en-GB" sz="1100" dirty="0">
                          <a:solidFill>
                            <a:srgbClr val="FF0000"/>
                          </a:solidFill>
                          <a:effectLst/>
                        </a:rPr>
                        <a:t>Describe simply how the cochlea implant works with the ear</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r>
                        <a:rPr lang="en-GB" sz="900" dirty="0">
                          <a:solidFill>
                            <a:srgbClr val="FF0000"/>
                          </a:solidFill>
                          <a:effectLst/>
                        </a:rPr>
                        <a:t>4.7</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a:effectLst/>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314">
                <a:tc rowSpan="3">
                  <a:txBody>
                    <a:bodyPr/>
                    <a:lstStyle/>
                    <a:p>
                      <a:pPr algn="ctr"/>
                      <a:r>
                        <a:rPr lang="en-GB" sz="1100" b="1" dirty="0">
                          <a:solidFill>
                            <a:srgbClr val="000000"/>
                          </a:solidFill>
                          <a:effectLst/>
                        </a:rPr>
                        <a:t>5</a:t>
                      </a:r>
                      <a:endParaRPr lang="en-GB" sz="1400" dirty="0">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100" dirty="0">
                          <a:solidFill>
                            <a:srgbClr val="FF0000"/>
                          </a:solidFill>
                          <a:effectLst/>
                        </a:rPr>
                        <a:t>Describe two views about having cochlea implants.</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r>
                        <a:rPr lang="en-GB" sz="900" dirty="0">
                          <a:solidFill>
                            <a:srgbClr val="FF0000"/>
                          </a:solidFill>
                          <a:effectLst/>
                        </a:rPr>
                        <a:t>5.0</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a:solidFill>
                            <a:srgbClr val="000000"/>
                          </a:solidFill>
                          <a:effectLst/>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7381">
                <a:tc vMerge="1">
                  <a:txBody>
                    <a:bodyPr/>
                    <a:lstStyle/>
                    <a:p>
                      <a:endParaRPr lang="en-GB"/>
                    </a:p>
                  </a:txBody>
                  <a:tcPr/>
                </a:tc>
                <a:tc>
                  <a:txBody>
                    <a:bodyPr/>
                    <a:lstStyle/>
                    <a:p>
                      <a:pPr algn="l"/>
                      <a:r>
                        <a:rPr lang="en-GB" sz="1100" dirty="0">
                          <a:solidFill>
                            <a:srgbClr val="FF0000"/>
                          </a:solidFill>
                          <a:effectLst/>
                        </a:rPr>
                        <a:t>How have cochlea implants affected the parents of deaf children and deaf people.</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GB" sz="900" dirty="0">
                          <a:solidFill>
                            <a:srgbClr val="FF0000"/>
                          </a:solidFill>
                          <a:effectLst/>
                        </a:rPr>
                        <a:t>5.3</a:t>
                      </a:r>
                      <a:endParaRPr lang="en-GB" sz="1400" dirty="0">
                        <a:solidFill>
                          <a:srgbClr val="FF0000"/>
                        </a:solidFill>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GB" sz="1100">
                          <a:effectLst/>
                        </a:rPr>
                        <a:t> </a:t>
                      </a:r>
                    </a:p>
                  </a:txBody>
                  <a:tcPr marL="55195" marR="551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314">
                <a:tc vMerge="1">
                  <a:txBody>
                    <a:bodyPr/>
                    <a:lstStyle/>
                    <a:p>
                      <a:endParaRPr lang="en-GB"/>
                    </a:p>
                  </a:txBody>
                  <a:tcPr/>
                </a:tc>
                <a:tc>
                  <a:txBody>
                    <a:bodyPr/>
                    <a:lstStyle/>
                    <a:p>
                      <a:pPr algn="l"/>
                      <a:r>
                        <a:rPr lang="en-GB" sz="1100">
                          <a:effectLst/>
                        </a:rPr>
                        <a:t>Explain how the cochlea implant works with sound waves.</a:t>
                      </a:r>
                      <a:endParaRPr lang="en-GB" sz="1400">
                        <a:effectLst/>
                      </a:endParaRP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r>
                        <a:rPr lang="en-GB" sz="1400" dirty="0">
                          <a:effectLst/>
                        </a:rPr>
                        <a:t>5.7</a:t>
                      </a:r>
                    </a:p>
                  </a:txBody>
                  <a:tcPr marL="55195" marR="55195" marT="14310" marB="1431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GB" sz="1400" dirty="0"/>
                    </a:p>
                  </a:txBody>
                  <a:tcPr marL="73593" marR="73593" marT="36796" marB="36796">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r>
            </a:tbl>
          </a:graphicData>
        </a:graphic>
      </p:graphicFrame>
      <p:sp>
        <p:nvSpPr>
          <p:cNvPr id="6" name="Rectangle 1"/>
          <p:cNvSpPr>
            <a:spLocks noChangeArrowheads="1"/>
          </p:cNvSpPr>
          <p:nvPr/>
        </p:nvSpPr>
        <p:spPr bwMode="auto">
          <a:xfrm>
            <a:off x="179512" y="26064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Arial" charset="0"/>
              </a:rPr>
              <a:t>Student Name …………………………………………………  Level ………………………</a:t>
            </a:r>
            <a:endParaRPr kumimoji="0" lang="en-GB" sz="900" b="0" i="0" u="none" strike="noStrike" cap="none" normalizeH="0" baseline="0" dirty="0" smtClean="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rPr>
              <a:t> </a:t>
            </a:r>
          </a:p>
        </p:txBody>
      </p:sp>
    </p:spTree>
    <p:extLst>
      <p:ext uri="{BB962C8B-B14F-4D97-AF65-F5344CB8AC3E}">
        <p14:creationId xmlns:p14="http://schemas.microsoft.com/office/powerpoint/2010/main" val="261086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4400" dirty="0" smtClean="0"/>
              <a:t>A cochlear implant (CI) is a surgically implanted electronic device that provides a sense of sound to a person who is profoundly deaf or severely hard of hearing.</a:t>
            </a:r>
            <a:endParaRPr lang="en-GB" sz="4400" dirty="0"/>
          </a:p>
        </p:txBody>
      </p:sp>
      <p:sp>
        <p:nvSpPr>
          <p:cNvPr id="4" name="Title 3"/>
          <p:cNvSpPr>
            <a:spLocks noGrp="1"/>
          </p:cNvSpPr>
          <p:nvPr>
            <p:ph type="title"/>
          </p:nvPr>
        </p:nvSpPr>
        <p:spPr>
          <a:xfrm>
            <a:off x="251520" y="245974"/>
            <a:ext cx="8784976"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Cochlea Implant ??</a:t>
            </a:r>
            <a:endParaRPr lang="en-US"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123666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949" y="0"/>
            <a:ext cx="8712968"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 Cochlea Implant….</a:t>
            </a:r>
            <a:endParaRPr lang="en-US"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072357"/>
            <a:ext cx="5360736" cy="5636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2051720" y="1052736"/>
            <a:ext cx="3096344" cy="316835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p:nvPr/>
        </p:nvCxnSpPr>
        <p:spPr>
          <a:xfrm flipV="1">
            <a:off x="4427984" y="944722"/>
            <a:ext cx="360040" cy="360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5" idx="1"/>
          </p:cNvCxnSpPr>
          <p:nvPr/>
        </p:nvCxnSpPr>
        <p:spPr>
          <a:xfrm flipH="1" flipV="1">
            <a:off x="2195737" y="980730"/>
            <a:ext cx="309432" cy="536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6444208" y="1412776"/>
            <a:ext cx="2452709" cy="646331"/>
          </a:xfrm>
          <a:prstGeom prst="rect">
            <a:avLst/>
          </a:prstGeom>
          <a:noFill/>
        </p:spPr>
        <p:txBody>
          <a:bodyPr wrap="square" rtlCol="0">
            <a:spAutoFit/>
          </a:bodyPr>
          <a:lstStyle/>
          <a:p>
            <a:r>
              <a:rPr lang="en-GB" dirty="0" smtClean="0"/>
              <a:t>It send the messages directly to the brain</a:t>
            </a:r>
            <a:endParaRPr lang="en-GB" dirty="0"/>
          </a:p>
        </p:txBody>
      </p:sp>
      <p:cxnSp>
        <p:nvCxnSpPr>
          <p:cNvPr id="6" name="Straight Connector 5"/>
          <p:cNvCxnSpPr>
            <a:stCxn id="2" idx="1"/>
          </p:cNvCxnSpPr>
          <p:nvPr/>
        </p:nvCxnSpPr>
        <p:spPr>
          <a:xfrm flipH="1">
            <a:off x="4355976" y="1735942"/>
            <a:ext cx="2088232" cy="183707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9727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96752"/>
            <a:ext cx="8784976" cy="5544616"/>
          </a:xfrm>
        </p:spPr>
        <p:txBody>
          <a:bodyPr>
            <a:normAutofit fontScale="77500" lnSpcReduction="20000"/>
          </a:bodyPr>
          <a:lstStyle/>
          <a:p>
            <a:r>
              <a:rPr lang="en-GB" dirty="0"/>
              <a:t>The total cost per adult cochlear implantation after the first year is </a:t>
            </a:r>
            <a:r>
              <a:rPr lang="en-GB" dirty="0" smtClean="0"/>
              <a:t>around £</a:t>
            </a:r>
            <a:r>
              <a:rPr lang="en-GB" dirty="0" smtClean="0"/>
              <a:t>27,000 !!!!!!!!.</a:t>
            </a:r>
            <a:endParaRPr lang="en-GB" dirty="0" smtClean="0"/>
          </a:p>
          <a:p>
            <a:endParaRPr lang="en-GB" dirty="0"/>
          </a:p>
          <a:p>
            <a:r>
              <a:rPr lang="en-GB" dirty="0" smtClean="0"/>
              <a:t>The </a:t>
            </a:r>
            <a:r>
              <a:rPr lang="en-GB" dirty="0"/>
              <a:t>total cost per adult cochlear implantation projected over the thirty years </a:t>
            </a:r>
            <a:r>
              <a:rPr lang="en-GB" dirty="0" smtClean="0"/>
              <a:t>of expected </a:t>
            </a:r>
            <a:r>
              <a:rPr lang="en-GB" dirty="0"/>
              <a:t>use is around £44,000</a:t>
            </a:r>
            <a:r>
              <a:rPr lang="en-GB" dirty="0" smtClean="0"/>
              <a:t>.</a:t>
            </a:r>
          </a:p>
          <a:p>
            <a:endParaRPr lang="en-GB" dirty="0"/>
          </a:p>
          <a:p>
            <a:r>
              <a:rPr lang="en-GB" dirty="0" smtClean="0"/>
              <a:t>Costs </a:t>
            </a:r>
            <a:r>
              <a:rPr lang="en-GB" dirty="0"/>
              <a:t>for childhood implants can be higher due to more intensive rehabilitation</a:t>
            </a:r>
            <a:r>
              <a:rPr lang="en-GB" dirty="0" smtClean="0"/>
              <a:t>.</a:t>
            </a:r>
          </a:p>
          <a:p>
            <a:endParaRPr lang="en-GB" dirty="0"/>
          </a:p>
          <a:p>
            <a:r>
              <a:rPr lang="en-GB" dirty="0" smtClean="0"/>
              <a:t>The </a:t>
            </a:r>
            <a:r>
              <a:rPr lang="en-GB" dirty="0"/>
              <a:t>total cost per childhood cochlear implantation after the first year is </a:t>
            </a:r>
            <a:r>
              <a:rPr lang="en-GB" dirty="0" smtClean="0"/>
              <a:t>around £30,000.</a:t>
            </a:r>
          </a:p>
          <a:p>
            <a:endParaRPr lang="en-GB" dirty="0"/>
          </a:p>
          <a:p>
            <a:r>
              <a:rPr lang="en-GB" dirty="0" smtClean="0"/>
              <a:t>The </a:t>
            </a:r>
            <a:r>
              <a:rPr lang="en-GB" dirty="0"/>
              <a:t>total cost per childhood cochlear implantation projected over the thirty </a:t>
            </a:r>
            <a:r>
              <a:rPr lang="en-GB" dirty="0" smtClean="0"/>
              <a:t>years of </a:t>
            </a:r>
            <a:r>
              <a:rPr lang="en-GB" dirty="0"/>
              <a:t>expected use is £</a:t>
            </a:r>
            <a:r>
              <a:rPr lang="en-GB" dirty="0" smtClean="0"/>
              <a:t>60,000 !!!!!!</a:t>
            </a:r>
            <a:endParaRPr lang="en-GB" dirty="0"/>
          </a:p>
        </p:txBody>
      </p:sp>
      <p:sp>
        <p:nvSpPr>
          <p:cNvPr id="4" name="Rectangle 3"/>
          <p:cNvSpPr/>
          <p:nvPr/>
        </p:nvSpPr>
        <p:spPr>
          <a:xfrm>
            <a:off x="179512" y="124622"/>
            <a:ext cx="8640960" cy="1200329"/>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7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Cost Of An Implant….</a:t>
            </a:r>
            <a:endParaRPr lang="en-US" sz="7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270852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dirty="0" smtClean="0"/>
              <a:t>An implant cannot restore hearing to normal but it does give the sensation of sounds. Although at first the sounds are not as the person remembers them, with training they become more natural and meaningful. Implants work particularly well for adults and children who have lost their hearing after acquiring spoken language and for young children who were born deaf.</a:t>
            </a:r>
            <a:endParaRPr lang="en-GB" dirty="0"/>
          </a:p>
        </p:txBody>
      </p:sp>
      <p:sp>
        <p:nvSpPr>
          <p:cNvPr id="4" name="Rectangle 3"/>
          <p:cNvSpPr/>
          <p:nvPr/>
        </p:nvSpPr>
        <p:spPr>
          <a:xfrm>
            <a:off x="107504" y="124622"/>
            <a:ext cx="8856984"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What Are The Benefits….</a:t>
            </a:r>
            <a:endParaRPr lang="en-US"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74703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GB" sz="5400" dirty="0"/>
              <a:t>I</a:t>
            </a:r>
            <a:r>
              <a:rPr lang="en-GB" sz="3600" dirty="0"/>
              <a:t>n a healthy ear sound waves are </a:t>
            </a:r>
            <a:r>
              <a:rPr lang="en-GB" sz="3600" dirty="0" smtClean="0"/>
              <a:t>transmitted across </a:t>
            </a:r>
            <a:r>
              <a:rPr lang="en-GB" sz="3600" dirty="0"/>
              <a:t>the eardrum and through </a:t>
            </a:r>
            <a:r>
              <a:rPr lang="en-GB" sz="3600" dirty="0" smtClean="0"/>
              <a:t>the middle </a:t>
            </a:r>
            <a:r>
              <a:rPr lang="en-GB" sz="3600" dirty="0"/>
              <a:t>ear to the cochlea (inner ear). Highly specialised cells within the </a:t>
            </a:r>
            <a:r>
              <a:rPr lang="en-GB" sz="3600" dirty="0" smtClean="0"/>
              <a:t>cochlea convert </a:t>
            </a:r>
            <a:r>
              <a:rPr lang="en-GB" sz="3600" dirty="0"/>
              <a:t>these mechanical vibrations into electrical signals which travel along </a:t>
            </a:r>
            <a:r>
              <a:rPr lang="en-GB" sz="3600" dirty="0" smtClean="0"/>
              <a:t>the auditory </a:t>
            </a:r>
            <a:r>
              <a:rPr lang="en-GB" sz="3600" dirty="0"/>
              <a:t>nerve to the brain.</a:t>
            </a:r>
          </a:p>
        </p:txBody>
      </p:sp>
      <p:sp>
        <p:nvSpPr>
          <p:cNvPr id="4" name="Rectangle 3"/>
          <p:cNvSpPr/>
          <p:nvPr/>
        </p:nvSpPr>
        <p:spPr>
          <a:xfrm>
            <a:off x="179512" y="124622"/>
            <a:ext cx="8640960" cy="110799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How Does It Work ??</a:t>
            </a:r>
            <a:endParaRPr lang="en-US" sz="6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180885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GB" dirty="0" smtClean="0"/>
              <a:t>People </a:t>
            </a:r>
            <a:r>
              <a:rPr lang="en-GB" dirty="0"/>
              <a:t>on the team involved in cochlea implants include:</a:t>
            </a:r>
          </a:p>
          <a:p>
            <a:pPr marL="0" indent="0">
              <a:buNone/>
            </a:pPr>
            <a:endParaRPr lang="en-GB" dirty="0"/>
          </a:p>
          <a:p>
            <a:pPr marL="0" indent="0">
              <a:buNone/>
            </a:pPr>
            <a:r>
              <a:rPr lang="en-GB" b="1" dirty="0" smtClean="0"/>
              <a:t>Sound </a:t>
            </a:r>
            <a:r>
              <a:rPr lang="en-GB" b="1" dirty="0"/>
              <a:t>Engineers</a:t>
            </a:r>
            <a:r>
              <a:rPr lang="en-GB" dirty="0"/>
              <a:t> who develop sensitive sound processors that can be used in the implants. These scientists need a good understanding of sound frequency and amplitude and how vibrations can be changed into electrical signals.</a:t>
            </a:r>
          </a:p>
          <a:p>
            <a:pPr marL="0" indent="0">
              <a:buNone/>
            </a:pPr>
            <a:r>
              <a:rPr lang="en-GB" dirty="0"/>
              <a:t> </a:t>
            </a:r>
            <a:endParaRPr lang="en-GB" dirty="0" smtClean="0"/>
          </a:p>
          <a:p>
            <a:pPr marL="0" indent="0">
              <a:buNone/>
            </a:pPr>
            <a:r>
              <a:rPr lang="en-GB" b="1" dirty="0" smtClean="0"/>
              <a:t>Brain </a:t>
            </a:r>
            <a:r>
              <a:rPr lang="en-GB" b="1" dirty="0"/>
              <a:t>and Cognition scientists</a:t>
            </a:r>
            <a:r>
              <a:rPr lang="en-GB" dirty="0"/>
              <a:t> research how deaf patients can get the most out of their cochlea implant by understanding how the brain makes sense of sounds.</a:t>
            </a:r>
          </a:p>
          <a:p>
            <a:pPr marL="0" indent="0">
              <a:buNone/>
            </a:pPr>
            <a:endParaRPr lang="en-GB" dirty="0"/>
          </a:p>
          <a:p>
            <a:pPr marL="0" indent="0">
              <a:buNone/>
            </a:pPr>
            <a:r>
              <a:rPr lang="en-GB" b="1" dirty="0" smtClean="0"/>
              <a:t>Ear </a:t>
            </a:r>
            <a:r>
              <a:rPr lang="en-GB" b="1" dirty="0"/>
              <a:t>Surgeons</a:t>
            </a:r>
            <a:r>
              <a:rPr lang="en-GB" dirty="0"/>
              <a:t> are doctors who have specialised in surgery on the ear. They have to understand how the human ear works and have special skills in attaching electrodes to the auditory nerve.</a:t>
            </a:r>
          </a:p>
          <a:p>
            <a:pPr marL="0" indent="0">
              <a:buNone/>
            </a:pPr>
            <a:endParaRPr lang="en-GB" dirty="0"/>
          </a:p>
          <a:p>
            <a:pPr marL="0" indent="0">
              <a:buNone/>
            </a:pPr>
            <a:r>
              <a:rPr lang="en-GB" b="1" dirty="0" smtClean="0"/>
              <a:t>Speech </a:t>
            </a:r>
            <a:r>
              <a:rPr lang="en-GB" b="1" dirty="0"/>
              <a:t>Therapists</a:t>
            </a:r>
            <a:r>
              <a:rPr lang="en-GB" dirty="0"/>
              <a:t> support patients with cochlea implants to learn how to speak clearly and at a constant volume.</a:t>
            </a:r>
          </a:p>
        </p:txBody>
      </p:sp>
      <p:sp>
        <p:nvSpPr>
          <p:cNvPr id="4" name="Title 3"/>
          <p:cNvSpPr>
            <a:spLocks noGrp="1"/>
          </p:cNvSpPr>
          <p:nvPr>
            <p:ph type="title"/>
          </p:nvPr>
        </p:nvSpPr>
        <p:spPr>
          <a:xfrm>
            <a:off x="457200" y="338306"/>
            <a:ext cx="8229600"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Who Is Involved….</a:t>
            </a:r>
            <a:endParaRPr lang="en-US" sz="6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462604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4400" dirty="0" smtClean="0"/>
              <a:t>Cochlea implants have been developed to give those with harsh of hearing a change to hear like us. </a:t>
            </a:r>
            <a:endParaRPr lang="en-GB" sz="4400" dirty="0"/>
          </a:p>
        </p:txBody>
      </p:sp>
      <p:sp>
        <p:nvSpPr>
          <p:cNvPr id="4" name="Title 3"/>
          <p:cNvSpPr>
            <a:spLocks noGrp="1"/>
          </p:cNvSpPr>
          <p:nvPr>
            <p:ph type="title"/>
          </p:nvPr>
        </p:nvSpPr>
        <p:spPr>
          <a:xfrm>
            <a:off x="-3053" y="116632"/>
            <a:ext cx="9217024"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Why Have They Been Developed ??</a:t>
            </a:r>
            <a:endParaRPr lang="en-US"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033736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smtClean="0"/>
              <a:t>The advantages are..</a:t>
            </a:r>
          </a:p>
          <a:p>
            <a:r>
              <a:rPr lang="en-GB" dirty="0" smtClean="0"/>
              <a:t>You Can Hear Normally</a:t>
            </a:r>
          </a:p>
          <a:p>
            <a:r>
              <a:rPr lang="en-GB" dirty="0" smtClean="0"/>
              <a:t>You can live your life </a:t>
            </a:r>
          </a:p>
          <a:p>
            <a:r>
              <a:rPr lang="en-GB" dirty="0" smtClean="0"/>
              <a:t>Don’t have to worry about a hearing aid</a:t>
            </a:r>
            <a:endParaRPr lang="en-GB" dirty="0"/>
          </a:p>
        </p:txBody>
      </p:sp>
      <p:sp>
        <p:nvSpPr>
          <p:cNvPr id="4" name="Title 3"/>
          <p:cNvSpPr>
            <a:spLocks noGrp="1"/>
          </p:cNvSpPr>
          <p:nvPr>
            <p:ph type="title"/>
          </p:nvPr>
        </p:nvSpPr>
        <p:spPr>
          <a:xfrm>
            <a:off x="-180528" y="336431"/>
            <a:ext cx="9324528"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What are the advantages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340678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616</Words>
  <Application>Microsoft Office PowerPoint</Application>
  <PresentationFormat>On-screen Show (4:3)</PresentationFormat>
  <Paragraphs>89</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 Cochlea Implant ??</vt:lpstr>
      <vt:lpstr>PowerPoint Presentation</vt:lpstr>
      <vt:lpstr>PowerPoint Presentation</vt:lpstr>
      <vt:lpstr>PowerPoint Presentation</vt:lpstr>
      <vt:lpstr>PowerPoint Presentation</vt:lpstr>
      <vt:lpstr>Who Is Involved….</vt:lpstr>
      <vt:lpstr>?? Why Have They Been Developed ??</vt:lpstr>
      <vt:lpstr>?? What are the advantages ??</vt:lpstr>
      <vt:lpstr>?? What are the disadvantages ??</vt:lpstr>
      <vt:lpstr>Views On The Implant…</vt:lpstr>
      <vt:lpstr>?? How Deos It effect the parents ??</vt:lpstr>
      <vt:lpstr>PowerPoint Presentation</vt:lpstr>
    </vt:vector>
  </TitlesOfParts>
  <Company>Kingdown Community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2</cp:revision>
  <dcterms:created xsi:type="dcterms:W3CDTF">2011-06-07T07:47:46Z</dcterms:created>
  <dcterms:modified xsi:type="dcterms:W3CDTF">2011-06-07T13:45:09Z</dcterms:modified>
</cp:coreProperties>
</file>